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0" r:id="rId4"/>
    <p:sldId id="265" r:id="rId5"/>
    <p:sldId id="264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yle moyen 4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Style clair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Style léger 3 - Accentuation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Style léger 3 - Accentuation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57"/>
    <p:restoredTop sz="92477"/>
  </p:normalViewPr>
  <p:slideViewPr>
    <p:cSldViewPr snapToGrid="0">
      <p:cViewPr varScale="1">
        <p:scale>
          <a:sx n="105" d="100"/>
          <a:sy n="105" d="100"/>
        </p:scale>
        <p:origin x="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D2268D-7AD2-4A98-9A6C-04094BAA5770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BE75E-BAEF-44A4-B33E-A782F924D73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44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3202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0040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7958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1469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2928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0551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6540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959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8304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3139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850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6582A-81C6-46FF-9CDC-5E9D7139362C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8B6E8-1321-4ED3-A76E-06FCE0DEB3E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362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60081" y="3056527"/>
            <a:ext cx="10181546" cy="1092686"/>
          </a:xfrm>
        </p:spPr>
        <p:txBody>
          <a:bodyPr>
            <a:normAutofit fontScale="90000"/>
          </a:bodyPr>
          <a:lstStyle/>
          <a:p>
            <a:pPr algn="l"/>
            <a:r>
              <a:rPr lang="fr-FR" b="1" dirty="0">
                <a:solidFill>
                  <a:srgbClr val="0070C0"/>
                </a:solidFill>
              </a:rPr>
              <a:t>Chapitre 10 – Lentilles convergentes</a:t>
            </a:r>
            <a:endParaRPr lang="fr-FR" dirty="0">
              <a:solidFill>
                <a:srgbClr val="0070C0"/>
              </a:solidFill>
            </a:endParaRPr>
          </a:p>
        </p:txBody>
      </p:sp>
      <p:cxnSp>
        <p:nvCxnSpPr>
          <p:cNvPr id="4" name="Connecteur droit 3"/>
          <p:cNvCxnSpPr/>
          <p:nvPr/>
        </p:nvCxnSpPr>
        <p:spPr>
          <a:xfrm flipV="1">
            <a:off x="860080" y="4149213"/>
            <a:ext cx="10181546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334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RAC - Lentilles vertes | Acheter sur AuroreMarket.fr">
            <a:extLst>
              <a:ext uri="{FF2B5EF4-FFF2-40B4-BE49-F238E27FC236}">
                <a16:creationId xmlns:a16="http://schemas.microsoft.com/office/drawing/2014/main" id="{BFA19591-E2B0-E74E-87F6-FC8988546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3" t="37575" r="3860" b="31082"/>
          <a:stretch/>
        </p:blipFill>
        <p:spPr bwMode="auto">
          <a:xfrm>
            <a:off x="220983" y="885631"/>
            <a:ext cx="4425316" cy="163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Lentilles ?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2AECA5DA-3FA8-AE48-93CC-013FFE702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9776" y="931596"/>
            <a:ext cx="2341241" cy="154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29502B0E-EC3D-7A4C-BD98-C02A6BF77FD4}"/>
              </a:ext>
            </a:extLst>
          </p:cNvPr>
          <p:cNvGrpSpPr/>
          <p:nvPr/>
        </p:nvGrpSpPr>
        <p:grpSpPr>
          <a:xfrm>
            <a:off x="-1" y="2663159"/>
            <a:ext cx="12192001" cy="4229099"/>
            <a:chOff x="-1" y="2663159"/>
            <a:chExt cx="12192001" cy="4229099"/>
          </a:xfrm>
        </p:grpSpPr>
        <p:pic>
          <p:nvPicPr>
            <p:cNvPr id="1030" name="Picture 6" descr="Lens Tutorial">
              <a:extLst>
                <a:ext uri="{FF2B5EF4-FFF2-40B4-BE49-F238E27FC236}">
                  <a16:creationId xmlns:a16="http://schemas.microsoft.com/office/drawing/2014/main" id="{6E76C0D4-0C37-994D-9110-1D2421B5CA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663159"/>
              <a:ext cx="12192000" cy="42290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F594004-0B93-3748-9EAA-09AA5956CD92}"/>
                </a:ext>
              </a:extLst>
            </p:cNvPr>
            <p:cNvSpPr/>
            <p:nvPr/>
          </p:nvSpPr>
          <p:spPr>
            <a:xfrm>
              <a:off x="-1" y="2663159"/>
              <a:ext cx="7858126" cy="937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684390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Lentilles : un élément de base pour l’optique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>
            <a:extLst>
              <a:ext uri="{FF2B5EF4-FFF2-40B4-BE49-F238E27FC236}">
                <a16:creationId xmlns:a16="http://schemas.microsoft.com/office/drawing/2014/main" id="{BC3B7454-7EA3-AD43-83A5-5956EC304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00" y="4196046"/>
            <a:ext cx="3770152" cy="2514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igma Objectif Macro 18-250 mm F3,5-6,3 DC OS HSM: Amazon.fr: Photo &amp;  Caméscopes">
            <a:extLst>
              <a:ext uri="{FF2B5EF4-FFF2-40B4-BE49-F238E27FC236}">
                <a16:creationId xmlns:a16="http://schemas.microsoft.com/office/drawing/2014/main" id="{2567C7FC-5696-3B40-A641-BE3E64016D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1396" y="4138682"/>
            <a:ext cx="3572722" cy="2629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C5AC35FF-9F13-7948-866A-88EFF349C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9963" y="1140428"/>
            <a:ext cx="4486275" cy="2523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Lunettes achromatiques: Lunette achromatique 120/600 sur AZ3 - Sky-Watcher  - Astronomie Pierro-Astro'">
            <a:extLst>
              <a:ext uri="{FF2B5EF4-FFF2-40B4-BE49-F238E27FC236}">
                <a16:creationId xmlns:a16="http://schemas.microsoft.com/office/drawing/2014/main" id="{9138EBF9-BBB6-9646-A304-8C27D255E9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00" y="1087541"/>
            <a:ext cx="3598862" cy="262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62 objets coupés en deux | Objets, Objet, Matériel photo">
            <a:extLst>
              <a:ext uri="{FF2B5EF4-FFF2-40B4-BE49-F238E27FC236}">
                <a16:creationId xmlns:a16="http://schemas.microsoft.com/office/drawing/2014/main" id="{DD024B95-3EA4-A04F-BC92-697693191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4498" y="914401"/>
            <a:ext cx="4286519" cy="3171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MICROSCOPES BIOTEC - Pierron">
            <a:extLst>
              <a:ext uri="{FF2B5EF4-FFF2-40B4-BE49-F238E27FC236}">
                <a16:creationId xmlns:a16="http://schemas.microsoft.com/office/drawing/2014/main" id="{5089608E-907C-1645-868F-294CD358F0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2986" y="3657772"/>
            <a:ext cx="3200228" cy="3200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9511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0706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2272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Construction d’une image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 1">
            <a:extLst>
              <a:ext uri="{FF2B5EF4-FFF2-40B4-BE49-F238E27FC236}">
                <a16:creationId xmlns:a16="http://schemas.microsoft.com/office/drawing/2014/main" id="{B93281EC-3ACB-294B-800B-2BE787E790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44" t="67380" r="49263" b="18000"/>
          <a:stretch/>
        </p:blipFill>
        <p:spPr>
          <a:xfrm>
            <a:off x="8275439" y="1864361"/>
            <a:ext cx="3700251" cy="179903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270EAAAF-C5D9-684C-B76F-E297FC317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44" t="43580" r="49263" b="41800"/>
          <a:stretch/>
        </p:blipFill>
        <p:spPr>
          <a:xfrm>
            <a:off x="4250546" y="1864361"/>
            <a:ext cx="3700251" cy="179903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A18CA91-FBDC-0940-A9AB-2098DA0836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44" t="20208" r="49263" b="65173"/>
          <a:stretch/>
        </p:blipFill>
        <p:spPr>
          <a:xfrm>
            <a:off x="225654" y="1864361"/>
            <a:ext cx="3700251" cy="1799034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93805AE-F936-C346-90CB-CA0E22FF27E2}"/>
              </a:ext>
            </a:extLst>
          </p:cNvPr>
          <p:cNvSpPr txBox="1"/>
          <p:nvPr/>
        </p:nvSpPr>
        <p:spPr>
          <a:xfrm>
            <a:off x="225654" y="1277315"/>
            <a:ext cx="6054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solidFill>
                  <a:schemeClr val="tx2"/>
                </a:solidFill>
              </a:rPr>
              <a:t>On utilise trois rayons particuliers :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1B1C0D0-A7A4-044E-A2DF-C766AB272AAE}"/>
              </a:ext>
            </a:extLst>
          </p:cNvPr>
          <p:cNvSpPr txBox="1"/>
          <p:nvPr/>
        </p:nvSpPr>
        <p:spPr>
          <a:xfrm>
            <a:off x="220983" y="4995911"/>
            <a:ext cx="117547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C00000"/>
                </a:solidFill>
              </a:rPr>
              <a:t>Tous les rayons issus d’un point </a:t>
            </a:r>
            <a:r>
              <a:rPr lang="fr-FR" sz="3200" b="1" dirty="0">
                <a:solidFill>
                  <a:srgbClr val="C00000"/>
                </a:solidFill>
              </a:rPr>
              <a:t>objet</a:t>
            </a:r>
            <a:r>
              <a:rPr lang="fr-FR" sz="3200" dirty="0">
                <a:solidFill>
                  <a:srgbClr val="C00000"/>
                </a:solidFill>
              </a:rPr>
              <a:t> B qui passent par la lentille se croisent en son </a:t>
            </a:r>
            <a:r>
              <a:rPr lang="fr-FR" sz="3200" b="1" dirty="0">
                <a:solidFill>
                  <a:srgbClr val="C00000"/>
                </a:solidFill>
              </a:rPr>
              <a:t>image</a:t>
            </a:r>
            <a:r>
              <a:rPr lang="fr-FR" sz="3200" dirty="0">
                <a:solidFill>
                  <a:srgbClr val="C00000"/>
                </a:solidFill>
              </a:rPr>
              <a:t> B’.</a:t>
            </a:r>
          </a:p>
        </p:txBody>
      </p:sp>
    </p:spTree>
    <p:extLst>
      <p:ext uri="{BB962C8B-B14F-4D97-AF65-F5344CB8AC3E}">
        <p14:creationId xmlns:p14="http://schemas.microsoft.com/office/powerpoint/2010/main" val="1741222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Lentilles : un élément de base pour l’optique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B1E230EF-BE5F-1946-88DA-21700E652E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880797"/>
              </p:ext>
            </p:extLst>
          </p:nvPr>
        </p:nvGraphicFramePr>
        <p:xfrm>
          <a:off x="220982" y="2316480"/>
          <a:ext cx="11754706" cy="222504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3918236">
                  <a:extLst>
                    <a:ext uri="{9D8B030D-6E8A-4147-A177-3AD203B41FA5}">
                      <a16:colId xmlns:a16="http://schemas.microsoft.com/office/drawing/2014/main" val="2669988893"/>
                    </a:ext>
                  </a:extLst>
                </a:gridCol>
                <a:gridCol w="1567294">
                  <a:extLst>
                    <a:ext uri="{9D8B030D-6E8A-4147-A177-3AD203B41FA5}">
                      <a16:colId xmlns:a16="http://schemas.microsoft.com/office/drawing/2014/main" val="2677224180"/>
                    </a:ext>
                  </a:extLst>
                </a:gridCol>
                <a:gridCol w="1567294">
                  <a:extLst>
                    <a:ext uri="{9D8B030D-6E8A-4147-A177-3AD203B41FA5}">
                      <a16:colId xmlns:a16="http://schemas.microsoft.com/office/drawing/2014/main" val="2482074307"/>
                    </a:ext>
                  </a:extLst>
                </a:gridCol>
                <a:gridCol w="1567294">
                  <a:extLst>
                    <a:ext uri="{9D8B030D-6E8A-4147-A177-3AD203B41FA5}">
                      <a16:colId xmlns:a16="http://schemas.microsoft.com/office/drawing/2014/main" val="187496186"/>
                    </a:ext>
                  </a:extLst>
                </a:gridCol>
                <a:gridCol w="1567294">
                  <a:extLst>
                    <a:ext uri="{9D8B030D-6E8A-4147-A177-3AD203B41FA5}">
                      <a16:colId xmlns:a16="http://schemas.microsoft.com/office/drawing/2014/main" val="559342394"/>
                    </a:ext>
                  </a:extLst>
                </a:gridCol>
                <a:gridCol w="1567294">
                  <a:extLst>
                    <a:ext uri="{9D8B030D-6E8A-4147-A177-3AD203B41FA5}">
                      <a16:colId xmlns:a16="http://schemas.microsoft.com/office/drawing/2014/main" val="268871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b="0" dirty="0"/>
                        <a:t>OA (distance lentille-objet)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051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OA’ (distance lentille-image)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29154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OA’/OA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54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AB (taille de l’objet)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2785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A’B’ (taille de l’image)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3599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A’B’/AB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891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6517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Compléter et prouver expérimentalement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96177B84-ECAE-8846-A4A2-A000099240AD}"/>
              </a:ext>
            </a:extLst>
          </p:cNvPr>
          <p:cNvSpPr txBox="1"/>
          <p:nvPr/>
        </p:nvSpPr>
        <p:spPr>
          <a:xfrm>
            <a:off x="220983" y="3136612"/>
            <a:ext cx="86784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>
                <a:solidFill>
                  <a:schemeClr val="tx2"/>
                </a:solidFill>
              </a:rPr>
              <a:t>Quand on éloigne l’objet de la lentille, son image… </a:t>
            </a:r>
          </a:p>
        </p:txBody>
      </p:sp>
    </p:spTree>
    <p:extLst>
      <p:ext uri="{BB962C8B-B14F-4D97-AF65-F5344CB8AC3E}">
        <p14:creationId xmlns:p14="http://schemas.microsoft.com/office/powerpoint/2010/main" val="2926462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0" y="0"/>
            <a:ext cx="12192000" cy="747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3600" b="1" dirty="0">
                <a:solidFill>
                  <a:srgbClr val="0070C0"/>
                </a:solidFill>
              </a:rPr>
              <a:t>  Modèle de l’œil</a:t>
            </a:r>
            <a:endParaRPr lang="fr-FR" sz="3600" dirty="0">
              <a:solidFill>
                <a:srgbClr val="0070C0"/>
              </a:solidFill>
            </a:endParaRPr>
          </a:p>
        </p:txBody>
      </p:sp>
      <p:cxnSp>
        <p:nvCxnSpPr>
          <p:cNvPr id="5" name="Connecteur droit 4"/>
          <p:cNvCxnSpPr/>
          <p:nvPr/>
        </p:nvCxnSpPr>
        <p:spPr>
          <a:xfrm>
            <a:off x="220983" y="747252"/>
            <a:ext cx="11754707" cy="0"/>
          </a:xfrm>
          <a:prstGeom prst="line">
            <a:avLst/>
          </a:prstGeom>
          <a:ln w="76200">
            <a:gradFill flip="none" rotWithShape="1">
              <a:gsLst>
                <a:gs pos="0">
                  <a:srgbClr val="0070C0"/>
                </a:gs>
                <a:gs pos="100000">
                  <a:srgbClr val="0070C0">
                    <a:alpha val="2500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F61A16A7-A975-464A-9DAD-A955C366E7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96" t="23750" r="55165" b="24792"/>
          <a:stretch/>
        </p:blipFill>
        <p:spPr>
          <a:xfrm>
            <a:off x="220983" y="900113"/>
            <a:ext cx="5484020" cy="581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636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4455</TotalTime>
  <Words>106</Words>
  <Application>Microsoft Macintosh PowerPoint</Application>
  <PresentationFormat>Grand écran</PresentationFormat>
  <Paragraphs>16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Thème Office</vt:lpstr>
      <vt:lpstr>Chapitre 10 – Lentilles convergentes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LKB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Chapitre 1 – Corps purs et mélanges</dc:title>
  <dc:creator>remi</dc:creator>
  <cp:lastModifiedBy>Remi Metzdorff</cp:lastModifiedBy>
  <cp:revision>41</cp:revision>
  <dcterms:created xsi:type="dcterms:W3CDTF">2020-09-05T12:43:59Z</dcterms:created>
  <dcterms:modified xsi:type="dcterms:W3CDTF">2021-05-26T12:55:34Z</dcterms:modified>
</cp:coreProperties>
</file>

<file path=docProps/thumbnail.jpeg>
</file>